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72" r:id="rId3"/>
    <p:sldId id="370" r:id="rId4"/>
    <p:sldId id="340" r:id="rId5"/>
    <p:sldId id="341" r:id="rId6"/>
    <p:sldId id="346" r:id="rId7"/>
    <p:sldId id="347" r:id="rId8"/>
    <p:sldId id="356" r:id="rId9"/>
    <p:sldId id="360" r:id="rId10"/>
    <p:sldId id="371" r:id="rId11"/>
    <p:sldId id="358" r:id="rId12"/>
    <p:sldId id="359" r:id="rId13"/>
    <p:sldId id="357" r:id="rId14"/>
    <p:sldId id="263" r:id="rId15"/>
    <p:sldId id="354" r:id="rId16"/>
    <p:sldId id="352" r:id="rId17"/>
    <p:sldId id="353" r:id="rId18"/>
    <p:sldId id="368" r:id="rId19"/>
    <p:sldId id="363" r:id="rId20"/>
    <p:sldId id="355" r:id="rId21"/>
    <p:sldId id="364" r:id="rId22"/>
    <p:sldId id="367" r:id="rId23"/>
    <p:sldId id="369" r:id="rId24"/>
    <p:sldId id="372" r:id="rId25"/>
    <p:sldId id="337" r:id="rId26"/>
    <p:sldId id="345" r:id="rId27"/>
    <p:sldId id="362" r:id="rId28"/>
    <p:sldId id="365" r:id="rId29"/>
    <p:sldId id="366" r:id="rId30"/>
    <p:sldId id="349" r:id="rId31"/>
    <p:sldId id="351" r:id="rId32"/>
    <p:sldId id="271" r:id="rId33"/>
    <p:sldId id="361" r:id="rId34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36"/>
      <p:bold r:id="rId37"/>
    </p:embeddedFont>
    <p:embeddedFont>
      <p:font typeface="Concert One" pitchFamily="2" charset="77"/>
      <p:regular r:id="rId38"/>
    </p:embeddedFont>
    <p:embeddedFont>
      <p:font typeface="Teko" panose="02000000000000000000" pitchFamily="2" charset="7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54D46-4351-1444-A632-597A9BCB378F}" v="116" dt="2021-03-03T22:10:35.010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718"/>
  </p:normalViewPr>
  <p:slideViewPr>
    <p:cSldViewPr snapToGrid="0" snapToObjects="1">
      <p:cViewPr varScale="1">
        <p:scale>
          <a:sx n="155" d="100"/>
          <a:sy n="15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05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6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4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8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8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02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31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87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0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6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6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62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935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6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9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86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3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59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83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5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8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=spUNpyF58BY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68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4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5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3: Signal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237973" y="321250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104218" y="305602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037336" y="296893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392966" y="336490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882347" y="334177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815470" y="344075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526721" y="350369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459844" y="254474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171096" y="362462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748592" y="357513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873356" y="380849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163124" y="309940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813801" y="323516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455508" y="338871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101741" y="34701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744255" y="332750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384995" y="246945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029369" y="294295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673744" y="346015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318526" y="32342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6962487" y="281912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744255" y="411982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388806" y="3152379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868950" y="396931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050069" y="366402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Google Shape;743;p29">
            <a:extLst>
              <a:ext uri="{FF2B5EF4-FFF2-40B4-BE49-F238E27FC236}">
                <a16:creationId xmlns:a16="http://schemas.microsoft.com/office/drawing/2014/main" id="{9DCEEE98-E852-B245-90BB-D083A51D4FC4}"/>
              </a:ext>
            </a:extLst>
          </p:cNvPr>
          <p:cNvSpPr txBox="1">
            <a:spLocks/>
          </p:cNvSpPr>
          <p:nvPr/>
        </p:nvSpPr>
        <p:spPr>
          <a:xfrm>
            <a:off x="868950" y="12914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Let us imagen we have the following timeseries: it has a sampling rate and a frequency profile</a:t>
            </a:r>
          </a:p>
        </p:txBody>
      </p:sp>
    </p:spTree>
    <p:extLst>
      <p:ext uri="{BB962C8B-B14F-4D97-AF65-F5344CB8AC3E}">
        <p14:creationId xmlns:p14="http://schemas.microsoft.com/office/powerpoint/2010/main" val="11256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43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172AC-1F02-BE40-BD8C-9F2CBA3C6BE5}"/>
              </a:ext>
            </a:extLst>
          </p:cNvPr>
          <p:cNvCxnSpPr>
            <a:cxnSpLocks/>
          </p:cNvCxnSpPr>
          <p:nvPr/>
        </p:nvCxnSpPr>
        <p:spPr>
          <a:xfrm>
            <a:off x="4497619" y="1430447"/>
            <a:ext cx="0" cy="3167139"/>
          </a:xfrm>
          <a:prstGeom prst="straightConnector1">
            <a:avLst/>
          </a:prstGeom>
          <a:ln w="2540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B7B4AE-9E5E-E344-A0D5-7F5F2CDE3485}"/>
              </a:ext>
            </a:extLst>
          </p:cNvPr>
          <p:cNvSpPr txBox="1"/>
          <p:nvPr/>
        </p:nvSpPr>
        <p:spPr>
          <a:xfrm>
            <a:off x="3823129" y="2615835"/>
            <a:ext cx="141610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/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416497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 MATLAB, the function </a:t>
            </a:r>
            <a:r>
              <a:rPr lang="en-US" sz="2400" b="1" dirty="0" err="1">
                <a:solidFill>
                  <a:schemeClr val="accent3"/>
                </a:solidFill>
              </a:rPr>
              <a:t>fft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returns the spectral estimate of a timeseries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many methods of spectral decomposition,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is one often used to increase the SNR of your output.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Here your signal is broken down into smaller windows, an FFT of these windows is computed and then averaged</a:t>
            </a:r>
          </a:p>
        </p:txBody>
      </p:sp>
    </p:spTree>
    <p:extLst>
      <p:ext uri="{BB962C8B-B14F-4D97-AF65-F5344CB8AC3E}">
        <p14:creationId xmlns:p14="http://schemas.microsoft.com/office/powerpoint/2010/main" val="35868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100" y="17295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Filter (no not </a:t>
            </a:r>
            <a:r>
              <a:rPr lang="en-CA" dirty="0"/>
              <a:t>I</a:t>
            </a:r>
            <a:r>
              <a:rPr lang="en" dirty="0" err="1"/>
              <a:t>nstagram</a:t>
            </a:r>
            <a:r>
              <a:rPr lang="en" dirty="0"/>
              <a:t>) 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230227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sz="2400" dirty="0">
                <a:solidFill>
                  <a:schemeClr val="accent3"/>
                </a:solidFill>
              </a:rPr>
              <a:t>A collection of methods to remove unwanted signals/artifacts/aspects of your data</a:t>
            </a:r>
          </a:p>
          <a:p>
            <a:pPr marL="0" indent="0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</a:t>
            </a:r>
            <a:r>
              <a:rPr lang="en-US" sz="2400" b="1" i="1" dirty="0">
                <a:solidFill>
                  <a:schemeClr val="accent3"/>
                </a:solidFill>
              </a:rPr>
              <a:t>smooth</a:t>
            </a:r>
            <a:r>
              <a:rPr lang="en-US" sz="2400" dirty="0">
                <a:solidFill>
                  <a:schemeClr val="accent3"/>
                </a:solidFill>
              </a:rPr>
              <a:t> function (i.e., moving average, can be considered a type of filter).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Similarly, removing outliers can also act as a </a:t>
            </a:r>
            <a:r>
              <a:rPr lang="en-US" sz="2400" b="1" i="1" dirty="0">
                <a:solidFill>
                  <a:schemeClr val="accent3"/>
                </a:solidFill>
              </a:rPr>
              <a:t>Low Pass </a:t>
            </a:r>
            <a:r>
              <a:rPr lang="en-US" sz="2400" dirty="0">
                <a:solidFill>
                  <a:schemeClr val="accent3"/>
                </a:solidFill>
              </a:rPr>
              <a:t>filters, removing ‘spikes’ in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come in many shapes and forms, but ultimately all aim to </a:t>
            </a:r>
            <a:r>
              <a:rPr lang="en-US" sz="2400" i="1" dirty="0">
                <a:solidFill>
                  <a:schemeClr val="accent3"/>
                </a:solidFill>
              </a:rPr>
              <a:t>‘clean’  </a:t>
            </a:r>
            <a:r>
              <a:rPr lang="en-US" sz="2400" dirty="0">
                <a:solidFill>
                  <a:schemeClr val="accent3"/>
                </a:solidFill>
              </a:rPr>
              <a:t>your data…….. but there is such thing as too much of a good thing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96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CD120-8F1F-3045-896A-52D5C858C191}"/>
              </a:ext>
            </a:extLst>
          </p:cNvPr>
          <p:cNvSpPr txBox="1"/>
          <p:nvPr/>
        </p:nvSpPr>
        <p:spPr>
          <a:xfrm>
            <a:off x="1531465" y="1117580"/>
            <a:ext cx="6081069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Just like on Instagram, filtering your data too much has its downsides</a:t>
            </a:r>
          </a:p>
        </p:txBody>
      </p:sp>
    </p:spTree>
    <p:extLst>
      <p:ext uri="{BB962C8B-B14F-4D97-AF65-F5344CB8AC3E}">
        <p14:creationId xmlns:p14="http://schemas.microsoft.com/office/powerpoint/2010/main" val="230345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160777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can be considered either: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Lowpass: </a:t>
            </a:r>
            <a:r>
              <a:rPr lang="en-US" sz="2400" dirty="0">
                <a:solidFill>
                  <a:schemeClr val="accent3"/>
                </a:solidFill>
              </a:rPr>
              <a:t>only keeps information below the defined frequency</a:t>
            </a: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Highpass</a:t>
            </a:r>
            <a:r>
              <a:rPr lang="en-US" sz="2400" b="1" dirty="0">
                <a:solidFill>
                  <a:schemeClr val="accent3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only keeps the information above the defined frequency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Bandpass: </a:t>
            </a:r>
            <a:r>
              <a:rPr lang="en-US" sz="2400" dirty="0">
                <a:solidFill>
                  <a:schemeClr val="accent3"/>
                </a:solidFill>
              </a:rPr>
              <a:t>only keeps the information within the defined range</a:t>
            </a:r>
          </a:p>
        </p:txBody>
      </p:sp>
    </p:spTree>
    <p:extLst>
      <p:ext uri="{BB962C8B-B14F-4D97-AF65-F5344CB8AC3E}">
        <p14:creationId xmlns:p14="http://schemas.microsoft.com/office/powerpoint/2010/main" val="272553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9777" y="125300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Randi() </a:t>
            </a:r>
            <a:r>
              <a:rPr lang="en-US" sz="2400" dirty="0">
                <a:solidFill>
                  <a:schemeClr val="accent3"/>
                </a:solidFill>
              </a:rPr>
              <a:t>– returns random number of max </a:t>
            </a:r>
            <a:r>
              <a:rPr lang="en-US" sz="2400" dirty="0" err="1">
                <a:solidFill>
                  <a:schemeClr val="accent3"/>
                </a:solidFill>
              </a:rPr>
              <a:t>i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Randn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returns number from standard normal </a:t>
            </a:r>
            <a:r>
              <a:rPr lang="en-US" sz="2400" dirty="0" err="1">
                <a:solidFill>
                  <a:schemeClr val="accent3"/>
                </a:solidFill>
              </a:rPr>
              <a:t>dist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 </a:t>
            </a:r>
            <a:r>
              <a:rPr lang="en-US" sz="2400" dirty="0">
                <a:solidFill>
                  <a:schemeClr val="accent3"/>
                </a:solidFill>
              </a:rPr>
              <a:t>–returns random number between 0-1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Sin()</a:t>
            </a:r>
            <a:r>
              <a:rPr lang="en-US" sz="2400" dirty="0">
                <a:solidFill>
                  <a:schemeClr val="accent3"/>
                </a:solidFill>
              </a:rPr>
              <a:t> –can be used to simulate oscillatory data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</a:t>
            </a:r>
            <a:r>
              <a:rPr lang="en-US" sz="2400" b="1" dirty="0">
                <a:solidFill>
                  <a:schemeClr val="accent3"/>
                </a:solidFill>
              </a:rPr>
              <a:t>digital</a:t>
            </a:r>
            <a:r>
              <a:rPr lang="en-US" sz="2400" dirty="0">
                <a:solidFill>
                  <a:schemeClr val="accent3"/>
                </a:solidFill>
              </a:rPr>
              <a:t> and analog </a:t>
            </a:r>
            <a:r>
              <a:rPr lang="en-US" sz="2400" b="1" dirty="0">
                <a:solidFill>
                  <a:schemeClr val="accent3"/>
                </a:solidFill>
              </a:rPr>
              <a:t>filters</a:t>
            </a:r>
            <a:r>
              <a:rPr lang="en-US" sz="2400" dirty="0">
                <a:solidFill>
                  <a:schemeClr val="accent3"/>
                </a:solidFill>
              </a:rPr>
              <a:t>, for the most part you will work with digital filters because your data is discrete (i.e., has a sampling frequency)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are filters whose impulse response do not fall to zero (infinite series) </a:t>
            </a:r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are filters whose impulse response are finite and will reach zero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8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work faster and take up less memory on a computer while executing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do not introduce nonlinear phase responses (i.e., all frequencies are shifted by the same amount in phase, creating no phase distortions)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 </a:t>
            </a:r>
            <a:r>
              <a:rPr lang="en" dirty="0" err="1"/>
              <a:t>cont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FFT and the Welch method are not the only options for spectral analysis, we can compute changes in frequency across time.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Yet, there is an inherent tradeoff between frequency and time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 note on frequency analysis: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While there are many methods to compute power (e.g., FFT, </a:t>
            </a:r>
            <a:r>
              <a:rPr lang="en-US" sz="2400" dirty="0" err="1">
                <a:solidFill>
                  <a:schemeClr val="accent3"/>
                </a:solidFill>
              </a:rPr>
              <a:t>morlet</a:t>
            </a:r>
            <a:r>
              <a:rPr lang="en-US" sz="2400" dirty="0">
                <a:solidFill>
                  <a:schemeClr val="accent3"/>
                </a:solidFill>
              </a:rPr>
              <a:t> waves, Hilbert,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) every measure is limited by a tradeoff between accuracy in </a:t>
            </a:r>
            <a:r>
              <a:rPr lang="en-US" sz="2400" b="1" dirty="0">
                <a:solidFill>
                  <a:schemeClr val="accent3"/>
                </a:solidFill>
              </a:rPr>
              <a:t>time</a:t>
            </a:r>
            <a:r>
              <a:rPr lang="en-US" sz="2400" dirty="0">
                <a:solidFill>
                  <a:schemeClr val="accent3"/>
                </a:solidFill>
              </a:rPr>
              <a:t> vs </a:t>
            </a:r>
            <a:r>
              <a:rPr lang="en-US" sz="2400" b="1" dirty="0">
                <a:solidFill>
                  <a:schemeClr val="accent3"/>
                </a:solidFill>
              </a:rPr>
              <a:t>frequency</a:t>
            </a:r>
          </a:p>
          <a:p>
            <a:pPr marL="0" indent="0" algn="l"/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</p:txBody>
      </p:sp>
    </p:spTree>
    <p:extLst>
      <p:ext uri="{BB962C8B-B14F-4D97-AF65-F5344CB8AC3E}">
        <p14:creationId xmlns:p14="http://schemas.microsoft.com/office/powerpoint/2010/main" val="379731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For example, the </a:t>
            </a:r>
            <a:r>
              <a:rPr lang="en-US" sz="2400" b="1" dirty="0">
                <a:solidFill>
                  <a:schemeClr val="accent3"/>
                </a:solidFill>
              </a:rPr>
              <a:t>Hilbert</a:t>
            </a:r>
            <a:r>
              <a:rPr lang="en-US" sz="2400" dirty="0">
                <a:solidFill>
                  <a:schemeClr val="accent3"/>
                </a:solidFill>
              </a:rPr>
              <a:t> can return instantaneous power, yet is poor in frequency resolution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Whereas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has the opposite problem</a:t>
            </a:r>
          </a:p>
        </p:txBody>
      </p:sp>
    </p:spTree>
    <p:extLst>
      <p:ext uri="{BB962C8B-B14F-4D97-AF65-F5344CB8AC3E}">
        <p14:creationId xmlns:p14="http://schemas.microsoft.com/office/powerpoint/2010/main" val="90893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8148070" y="621701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4442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9591" y="105874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Transformation that takes a real timeseries and returns the analytic signal represented by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 of the time series and the </a:t>
            </a:r>
            <a:r>
              <a:rPr lang="en-US" sz="2400" b="1" dirty="0"/>
              <a:t>phase</a:t>
            </a:r>
            <a:r>
              <a:rPr lang="en-US" sz="2400" dirty="0"/>
              <a:t> of the oscillation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is one way of computing spectral power over time!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83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55631" y="405057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738664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Hilbert transform takes the signal </a:t>
            </a:r>
            <a:r>
              <a:rPr lang="en-US" sz="2400" b="1" dirty="0"/>
              <a:t>s(t)</a:t>
            </a:r>
            <a:r>
              <a:rPr lang="en-US" sz="2400" dirty="0"/>
              <a:t> and tries to express it as an analytic signal composed of both </a:t>
            </a:r>
            <a:r>
              <a:rPr lang="en-US" sz="2400" b="1" dirty="0"/>
              <a:t>real</a:t>
            </a:r>
            <a:r>
              <a:rPr lang="en-US" sz="2400" dirty="0"/>
              <a:t> and </a:t>
            </a:r>
            <a:r>
              <a:rPr lang="en-US" sz="2400" b="1" dirty="0"/>
              <a:t>imaginary</a:t>
            </a:r>
            <a:r>
              <a:rPr lang="en-US" sz="2400" dirty="0"/>
              <a:t> parts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75BAE6-8CBF-4D46-9985-AC6A4A53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5" t="38323" r="39347" b="45117"/>
          <a:stretch/>
        </p:blipFill>
        <p:spPr>
          <a:xfrm>
            <a:off x="3555039" y="3412103"/>
            <a:ext cx="2018271" cy="5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7174" y="3998707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19347" y="1144290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 MATLAB, the function </a:t>
            </a:r>
            <a:r>
              <a:rPr lang="en-US" sz="2400" b="1" dirty="0"/>
              <a:t>Hilbert() </a:t>
            </a:r>
            <a:r>
              <a:rPr lang="en-US" sz="2400" dirty="0"/>
              <a:t>returns the complex number output of your signal. The real part </a:t>
            </a:r>
            <a:r>
              <a:rPr lang="en-US" sz="2400" b="1" dirty="0"/>
              <a:t>abs(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reflecting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, and the imaginary part </a:t>
            </a:r>
            <a:r>
              <a:rPr lang="en-US" sz="2400" b="1" dirty="0"/>
              <a:t>angle(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being the </a:t>
            </a:r>
            <a:r>
              <a:rPr lang="en-US" sz="2400" b="1" dirty="0"/>
              <a:t>phase</a:t>
            </a:r>
            <a:r>
              <a:rPr lang="en-US" sz="2400" dirty="0"/>
              <a:t> of the signal</a:t>
            </a:r>
          </a:p>
        </p:txBody>
      </p:sp>
    </p:spTree>
    <p:extLst>
      <p:ext uri="{BB962C8B-B14F-4D97-AF65-F5344CB8AC3E}">
        <p14:creationId xmlns:p14="http://schemas.microsoft.com/office/powerpoint/2010/main" val="50963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Useful function in MATLAB to find local maxima or minima in your data based on several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modify function to use different local peak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input descriptive statistics for reference (e.g. std)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400" dirty="0"/>
              <a:t>'</a:t>
            </a:r>
            <a:r>
              <a:rPr lang="en-CA" sz="2400" dirty="0" err="1"/>
              <a:t>MinPeakDistance</a:t>
            </a:r>
            <a:r>
              <a:rPr lang="en-CA" sz="2400" dirty="0"/>
              <a:t>’ –distance between peaks</a:t>
            </a: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Npeaks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–maximum number of peaks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MinPeakHeight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height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MinPeakProminence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prominence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‘Threshold’</a:t>
            </a:r>
            <a:r>
              <a:rPr lang="en-CA" sz="2400" dirty="0"/>
              <a:t> –minimum difference between peak and neighbours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Etc..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0835" y="1048031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normrnd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– normal distribution 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gamrnd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gamma distribution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chi2rnd() </a:t>
            </a:r>
            <a:r>
              <a:rPr lang="en-US" sz="2400" dirty="0">
                <a:solidFill>
                  <a:schemeClr val="accent3"/>
                </a:solidFill>
              </a:rPr>
              <a:t>–chi 2 distribution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</a:t>
            </a:r>
            <a:r>
              <a:rPr lang="en-US" sz="2400" dirty="0">
                <a:solidFill>
                  <a:schemeClr val="accent3"/>
                </a:solidFill>
              </a:rPr>
              <a:t> –uniform distribution 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** note that all these distributions have many associated useful functions for stats (see class 7)</a:t>
            </a:r>
          </a:p>
        </p:txBody>
      </p:sp>
    </p:spTree>
    <p:extLst>
      <p:ext uri="{BB962C8B-B14F-4D97-AF65-F5344CB8AC3E}">
        <p14:creationId xmlns:p14="http://schemas.microsoft.com/office/powerpoint/2010/main" val="1138485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7582056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There are many toolboxes in addition to the basic functions of MATLAB, some are developed my MATLAB and others are </a:t>
            </a:r>
            <a:r>
              <a:rPr lang="en-US" sz="2400" b="1" dirty="0"/>
              <a:t>external</a:t>
            </a:r>
            <a:r>
              <a:rPr lang="en-US" sz="2400" dirty="0"/>
              <a:t> and need downloading</a:t>
            </a:r>
          </a:p>
        </p:txBody>
      </p:sp>
    </p:spTree>
    <p:extLst>
      <p:ext uri="{BB962C8B-B14F-4D97-AF65-F5344CB8AC3E}">
        <p14:creationId xmlns:p14="http://schemas.microsoft.com/office/powerpoint/2010/main" val="367863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686536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</a:t>
            </a:r>
            <a:r>
              <a:rPr lang="en-US" sz="2400" b="1" dirty="0"/>
              <a:t>adding</a:t>
            </a:r>
            <a:r>
              <a:rPr lang="en-US" sz="2400" dirty="0"/>
              <a:t> the toolbox to your </a:t>
            </a:r>
            <a:r>
              <a:rPr lang="en-US" sz="2400" b="1" dirty="0"/>
              <a:t>MATLAB path </a:t>
            </a:r>
          </a:p>
        </p:txBody>
      </p:sp>
    </p:spTree>
    <p:extLst>
      <p:ext uri="{BB962C8B-B14F-4D97-AF65-F5344CB8AC3E}">
        <p14:creationId xmlns:p14="http://schemas.microsoft.com/office/powerpoint/2010/main" val="220714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0B6-E651-B94C-9DD5-0B6BEF15AA71}"/>
              </a:ext>
            </a:extLst>
          </p:cNvPr>
          <p:cNvSpPr txBox="1"/>
          <p:nvPr/>
        </p:nvSpPr>
        <p:spPr>
          <a:xfrm>
            <a:off x="956542" y="2232539"/>
            <a:ext cx="7200000" cy="156966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not all toolboxes are compatible with one another, some may share functions with the same name. Be aware of which functions/ toolboxes are on your MATLAB path</a:t>
            </a:r>
          </a:p>
        </p:txBody>
      </p:sp>
    </p:spTree>
    <p:extLst>
      <p:ext uri="{BB962C8B-B14F-4D97-AF65-F5344CB8AC3E}">
        <p14:creationId xmlns:p14="http://schemas.microsoft.com/office/powerpoint/2010/main" val="230829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Smoothing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You can try and remove noise from your data by smoothing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Smooth() and </a:t>
            </a:r>
            <a:r>
              <a:rPr lang="en-US" sz="2400" b="1" dirty="0" err="1">
                <a:solidFill>
                  <a:schemeClr val="accent3"/>
                </a:solidFill>
              </a:rPr>
              <a:t>smoothdata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Detrend()</a:t>
            </a:r>
          </a:p>
        </p:txBody>
      </p:sp>
    </p:spTree>
    <p:extLst>
      <p:ext uri="{BB962C8B-B14F-4D97-AF65-F5344CB8AC3E}">
        <p14:creationId xmlns:p14="http://schemas.microsoft.com/office/powerpoint/2010/main" val="97110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Sometimes it is necessary to normalize your data before you preform an analysis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This could </a:t>
            </a:r>
            <a:r>
              <a:rPr lang="en-US" sz="2400">
                <a:solidFill>
                  <a:schemeClr val="accent3"/>
                </a:solidFill>
              </a:rPr>
              <a:t>mean scaling </a:t>
            </a:r>
            <a:r>
              <a:rPr lang="en-US" sz="2400" dirty="0">
                <a:solidFill>
                  <a:schemeClr val="accent3"/>
                </a:solidFill>
              </a:rPr>
              <a:t>the range of the data or mean centering it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Normalize() </a:t>
            </a:r>
          </a:p>
        </p:txBody>
      </p:sp>
    </p:spTree>
    <p:extLst>
      <p:ext uri="{BB962C8B-B14F-4D97-AF65-F5344CB8AC3E}">
        <p14:creationId xmlns:p14="http://schemas.microsoft.com/office/powerpoint/2010/main" val="314497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It is important to normalize data specially if you are comparing measures that do not have a defined range (i.e., a personality scale vs neural activity) 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 data if you are comparing two measures of different scales (e.g., in PCA, PLS </a:t>
            </a:r>
            <a:r>
              <a:rPr lang="en-US" sz="2400" b="1" dirty="0" err="1">
                <a:solidFill>
                  <a:schemeClr val="accent3"/>
                </a:solidFill>
              </a:rPr>
              <a:t>etc</a:t>
            </a:r>
            <a:r>
              <a:rPr lang="en-US" sz="2400" b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05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Interpolation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If there are large outliers in your dataset, you may consider interpolation (i.e., removing outliers and guessing what the value should have been)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Filloutliers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is a useful function to identify and replace outliers in your data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9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Attempts to break down a wave or signal into its underlying frequency components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Answers the question how much of each frequency is there in my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Fast Fourier Transform is one way we can mathematically express and solve this problem.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It returns the </a:t>
            </a:r>
            <a:r>
              <a:rPr lang="en-US" sz="2400" b="1" dirty="0">
                <a:solidFill>
                  <a:schemeClr val="accent3"/>
                </a:solidFill>
              </a:rPr>
              <a:t>spectrum</a:t>
            </a:r>
            <a:r>
              <a:rPr lang="en-US" sz="2400" dirty="0">
                <a:solidFill>
                  <a:schemeClr val="accent3"/>
                </a:solidFill>
              </a:rPr>
              <a:t> of </a:t>
            </a:r>
            <a:r>
              <a:rPr lang="en-US" sz="2400" b="1" dirty="0">
                <a:solidFill>
                  <a:schemeClr val="accent3"/>
                </a:solidFill>
              </a:rPr>
              <a:t>frequencies</a:t>
            </a:r>
            <a:r>
              <a:rPr lang="en-US" sz="2400" dirty="0">
                <a:solidFill>
                  <a:schemeClr val="accent3"/>
                </a:solidFill>
              </a:rPr>
              <a:t> that make up a signal </a:t>
            </a:r>
          </a:p>
        </p:txBody>
      </p:sp>
    </p:spTree>
    <p:extLst>
      <p:ext uri="{BB962C8B-B14F-4D97-AF65-F5344CB8AC3E}">
        <p14:creationId xmlns:p14="http://schemas.microsoft.com/office/powerpoint/2010/main" val="303427971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9372</TotalTime>
  <Words>1159</Words>
  <Application>Microsoft Macintosh PowerPoint</Application>
  <PresentationFormat>On-screen Show (16:9)</PresentationFormat>
  <Paragraphs>143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Baloo 2</vt:lpstr>
      <vt:lpstr>Teko</vt:lpstr>
      <vt:lpstr>Concert One</vt:lpstr>
      <vt:lpstr>Virtual Campaign by Slidesgo</vt:lpstr>
      <vt:lpstr>MATLAB </vt:lpstr>
      <vt:lpstr>Simulating Data</vt:lpstr>
      <vt:lpstr>Simulating Data</vt:lpstr>
      <vt:lpstr>Data Smoothing</vt:lpstr>
      <vt:lpstr>Normalizing data</vt:lpstr>
      <vt:lpstr>Normalizing data</vt:lpstr>
      <vt:lpstr>Data Interpolation</vt:lpstr>
      <vt:lpstr>Spectral analysis</vt:lpstr>
      <vt:lpstr>Fourier Transform</vt:lpstr>
      <vt:lpstr>Fourier Transform</vt:lpstr>
      <vt:lpstr>Fourier Transform</vt:lpstr>
      <vt:lpstr>Fourier Transform</vt:lpstr>
      <vt:lpstr>Fourier Transform</vt:lpstr>
      <vt:lpstr>What is a Filter (no not Instagram) 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Spectral analysis cont</vt:lpstr>
      <vt:lpstr>Frequency Analysis</vt:lpstr>
      <vt:lpstr>Frequency Analysis</vt:lpstr>
      <vt:lpstr>Hilbert Transform</vt:lpstr>
      <vt:lpstr>Hilbert Transform</vt:lpstr>
      <vt:lpstr>Hilbert Transform</vt:lpstr>
      <vt:lpstr>Find peaks</vt:lpstr>
      <vt:lpstr>Find peaks</vt:lpstr>
      <vt:lpstr>MATLAB Toolboxes</vt:lpstr>
      <vt:lpstr>MATLAB Toolboxes</vt:lpstr>
      <vt:lpstr>Example Toolboxes</vt:lpstr>
      <vt:lpstr>Example Toolboxes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35</cp:revision>
  <dcterms:modified xsi:type="dcterms:W3CDTF">2021-03-28T16:05:49Z</dcterms:modified>
</cp:coreProperties>
</file>